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  <p:sldMasterId id="2147483737" r:id="rId2"/>
  </p:sldMasterIdLst>
  <p:sldIdLst>
    <p:sldId id="256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71" r:id="rId13"/>
    <p:sldId id="268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–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–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–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–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62"/>
    <p:restoredTop sz="94649"/>
  </p:normalViewPr>
  <p:slideViewPr>
    <p:cSldViewPr snapToGrid="0" snapToObjects="1">
      <p:cViewPr varScale="1">
        <p:scale>
          <a:sx n="203" d="100"/>
          <a:sy n="203" d="100"/>
        </p:scale>
        <p:origin x="3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149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3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062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635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005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9190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214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58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6286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65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78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8585791" cy="1112361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8577072" cy="993489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 flipH="1">
            <a:off x="626849" y="193865"/>
            <a:ext cx="49807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77" y="170529"/>
            <a:ext cx="5114233" cy="70408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6227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90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1812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8684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07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159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122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9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07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586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5/13/23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365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6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49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5/13/23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00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0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tiff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tiff"/><Relationship Id="rId5" Type="http://schemas.openxmlformats.org/officeDocument/2006/relationships/hyperlink" Target="https://github.com/bigbio/proteomics-metadata-standard" TargetMode="Externa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hyperlink" Target="https://www.ebi.ac.uk/pride/archive/projects/PXD019394" TargetMode="Externa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s://github.com/bigbio/proteomics-metadata-standard/tree/master/annotated-projects" TargetMode="External"/><Relationship Id="rId5" Type="http://schemas.openxmlformats.org/officeDocument/2006/relationships/hyperlink" Target="https://github.com/bigbio/proteomics-metadata-standard/issues" TargetMode="Externa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igbio/proteomics-metadata-standard/issues" TargetMode="External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www.ebi.ac.uk/pride/archive/" TargetMode="Externa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hyperlink" Target="https://github.com/bigbio/proteomics-metadata-standard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://www.ebi.ac.uk/efo/EFO_0006429" TargetMode="Externa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hyperlink" Target="http://purl.obolibrary.org/obo/NCBITaxon_9606" TargetMode="External"/><Relationship Id="rId5" Type="http://schemas.openxmlformats.org/officeDocument/2006/relationships/hyperlink" Target="http://purl.obolibrary.org/obo/NCIT_C43366" TargetMode="External"/><Relationship Id="rId4" Type="http://schemas.openxmlformats.org/officeDocument/2006/relationships/hyperlink" Target="http://www.ebi.ac.uk/efo/EFO_0000408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hyperlink" Target="https://github.com/bigbio/proteomics-metadata-standard/tree/master/annotated-projec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7B3644DA-8F73-4976-A2FC-C3C3C7D469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99" r="29421" b="-1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17450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7CB390-5FF1-5241-AC6C-F62CF01CB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485" y="1122363"/>
            <a:ext cx="3017520" cy="3204134"/>
          </a:xfrm>
        </p:spPr>
        <p:txBody>
          <a:bodyPr anchor="b">
            <a:normAutofit/>
          </a:bodyPr>
          <a:lstStyle/>
          <a:p>
            <a:r>
              <a:rPr lang="en-US" sz="3600" dirty="0"/>
              <a:t>Proteomics </a:t>
            </a:r>
            <a:br>
              <a:rPr lang="en-US" sz="3600" dirty="0"/>
            </a:br>
            <a:r>
              <a:rPr lang="en-US" sz="3600" dirty="0"/>
              <a:t>Sample Metadata </a:t>
            </a:r>
            <a:br>
              <a:rPr lang="en-US" sz="3600" dirty="0"/>
            </a:br>
            <a:r>
              <a:rPr lang="en-US" sz="3600" dirty="0"/>
              <a:t>Experimental Design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BB1DF58-473E-1544-8FD4-5C4A0EF615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485" y="4872922"/>
            <a:ext cx="5017079" cy="1208141"/>
          </a:xfrm>
        </p:spPr>
        <p:txBody>
          <a:bodyPr>
            <a:normAutofit fontScale="85000" lnSpcReduction="10000"/>
          </a:bodyPr>
          <a:lstStyle/>
          <a:p>
            <a:r>
              <a:rPr lang="en-US" sz="1700" dirty="0"/>
              <a:t>Yasset Perez-Riverol PhD</a:t>
            </a:r>
          </a:p>
          <a:p>
            <a:r>
              <a:rPr lang="en-US" sz="1700" dirty="0"/>
              <a:t>Team Coordinator, PRIDE, EMBL-EBI</a:t>
            </a:r>
          </a:p>
          <a:p>
            <a:r>
              <a:rPr lang="en-US" sz="1700" dirty="0">
                <a:hlinkClick r:id="rId5"/>
              </a:rPr>
              <a:t>https://github.com/bigbio/proteomics-metadata-standard</a:t>
            </a:r>
            <a:r>
              <a:rPr lang="en-US" sz="1700" dirty="0"/>
              <a:t>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1ABB86-3734-0748-8A40-F3D44082453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930" b="10756"/>
          <a:stretch/>
        </p:blipFill>
        <p:spPr>
          <a:xfrm>
            <a:off x="402288" y="6081063"/>
            <a:ext cx="1374057" cy="4594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D431F3-3C11-CF49-B1AB-5A96BB6C7F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6889" y="6081063"/>
            <a:ext cx="710135" cy="47342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E293159-C46A-3745-9D5E-C13EF2FAD2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17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6459"/>
    </mc:Choice>
    <mc:Fallback xmlns="">
      <p:transition spd="slow" advTm="36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SDRF: Sample templates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466858D-5809-3540-9C50-D0ABB7E89D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692106"/>
              </p:ext>
            </p:extLst>
          </p:nvPr>
        </p:nvGraphicFramePr>
        <p:xfrm>
          <a:off x="228600" y="1237703"/>
          <a:ext cx="8686800" cy="551904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82636">
                  <a:extLst>
                    <a:ext uri="{9D8B030D-6E8A-4147-A177-3AD203B41FA5}">
                      <a16:colId xmlns:a16="http://schemas.microsoft.com/office/drawing/2014/main" val="257137754"/>
                    </a:ext>
                  </a:extLst>
                </a:gridCol>
                <a:gridCol w="845128">
                  <a:extLst>
                    <a:ext uri="{9D8B030D-6E8A-4147-A177-3AD203B41FA5}">
                      <a16:colId xmlns:a16="http://schemas.microsoft.com/office/drawing/2014/main" val="3628234345"/>
                    </a:ext>
                  </a:extLst>
                </a:gridCol>
                <a:gridCol w="817418">
                  <a:extLst>
                    <a:ext uri="{9D8B030D-6E8A-4147-A177-3AD203B41FA5}">
                      <a16:colId xmlns:a16="http://schemas.microsoft.com/office/drawing/2014/main" val="1187841921"/>
                    </a:ext>
                  </a:extLst>
                </a:gridCol>
                <a:gridCol w="1052000">
                  <a:extLst>
                    <a:ext uri="{9D8B030D-6E8A-4147-A177-3AD203B41FA5}">
                      <a16:colId xmlns:a16="http://schemas.microsoft.com/office/drawing/2014/main" val="4127021971"/>
                    </a:ext>
                  </a:extLst>
                </a:gridCol>
                <a:gridCol w="1328146">
                  <a:extLst>
                    <a:ext uri="{9D8B030D-6E8A-4147-A177-3AD203B41FA5}">
                      <a16:colId xmlns:a16="http://schemas.microsoft.com/office/drawing/2014/main" val="2160615729"/>
                    </a:ext>
                  </a:extLst>
                </a:gridCol>
                <a:gridCol w="780736">
                  <a:extLst>
                    <a:ext uri="{9D8B030D-6E8A-4147-A177-3AD203B41FA5}">
                      <a16:colId xmlns:a16="http://schemas.microsoft.com/office/drawing/2014/main" val="2662860922"/>
                    </a:ext>
                  </a:extLst>
                </a:gridCol>
                <a:gridCol w="780736">
                  <a:extLst>
                    <a:ext uri="{9D8B030D-6E8A-4147-A177-3AD203B41FA5}">
                      <a16:colId xmlns:a16="http://schemas.microsoft.com/office/drawing/2014/main" val="3377147300"/>
                    </a:ext>
                  </a:extLst>
                </a:gridCol>
              </a:tblGrid>
              <a:tr h="171538"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Default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Human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Vertebrates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Non-vertebrates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Plants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Cell lines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extLst>
                  <a:ext uri="{0D108BD9-81ED-4DB2-BD59-A6C34878D82A}">
                    <a16:rowId xmlns:a16="http://schemas.microsoft.com/office/drawing/2014/main" val="2391308172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Source Name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✅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3785859976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characteristics[organism]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2198781452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characteristics[strain/breed]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extLst>
                  <a:ext uri="{0D108BD9-81ED-4DB2-BD59-A6C34878D82A}">
                    <a16:rowId xmlns:a16="http://schemas.microsoft.com/office/drawing/2014/main" val="1882632177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characteristics[ecotype/cultivar]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2052401603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characteristics[ethnicity]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2752735965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characteristics[age]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724107359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characteristics[developmental stage]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776369938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characteristics[sex]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3569907971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characteristics[disease]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2013720632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characteristics[organism part]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1300031156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characteristics[cell type]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1668239393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characteristics[individual]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extLst>
                  <a:ext uri="{0D108BD9-81ED-4DB2-BD59-A6C34878D82A}">
                    <a16:rowId xmlns:a16="http://schemas.microsoft.com/office/drawing/2014/main" val="4070459839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characteristics[cell line Code]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3601371499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651419765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comment[data file]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3859101455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comment[fraction identifier]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1629700730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comment[label]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✅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3998582908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68043E5-201D-AE4B-8070-91409C0372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0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435"/>
    </mc:Choice>
    <mc:Fallback xmlns="">
      <p:transition spd="slow" advTm="60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PRIDE implementation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3763CF1-2269-B84D-BF89-76C8433F85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3776" y="1214909"/>
            <a:ext cx="6463459" cy="5112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736E-0B82-D349-B210-75D72076561F}"/>
              </a:ext>
            </a:extLst>
          </p:cNvPr>
          <p:cNvSpPr/>
          <p:nvPr/>
        </p:nvSpPr>
        <p:spPr>
          <a:xfrm>
            <a:off x="2936082" y="6413391"/>
            <a:ext cx="69080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5"/>
              </a:rPr>
              <a:t>https://www.ebi.ac.uk/pride/archive/projects/PXD019394</a:t>
            </a: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2869EB0-822F-9543-BBDA-AFE2196A8B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16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429"/>
    </mc:Choice>
    <mc:Fallback xmlns="">
      <p:transition spd="slow" advTm="39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9C55E-3E56-6940-B693-303D50E1D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Community-oriented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E973555-C46E-634E-9168-F48F5515EE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2813" y="1149966"/>
            <a:ext cx="3331187" cy="570803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374DB05-9B27-014C-AF4B-C9D22CFCD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4588" y="1149966"/>
            <a:ext cx="4955557" cy="4732676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000" dirty="0"/>
              <a:t>Issues are discussed here: </a:t>
            </a:r>
            <a:r>
              <a:rPr lang="en-GB" sz="2000" dirty="0">
                <a:hlinkClick r:id="rId5"/>
              </a:rPr>
              <a:t>https://github.com/bigbio/proteomics-metadata-standard/issues</a:t>
            </a:r>
            <a:endParaRPr lang="en-GB" sz="2000" dirty="0"/>
          </a:p>
          <a:p>
            <a:pPr>
              <a:buFont typeface="Wingdings" pitchFamily="2" charset="2"/>
              <a:buChar char="ü"/>
            </a:pPr>
            <a:r>
              <a:rPr lang="en-GB" sz="2000" dirty="0"/>
              <a:t>Examples: </a:t>
            </a:r>
            <a:r>
              <a:rPr lang="en-GB" sz="2000" dirty="0">
                <a:hlinkClick r:id="rId6"/>
              </a:rPr>
              <a:t>https://github.com/bigbio/proteomics-metadata-standard/tree/master/annotated-projects</a:t>
            </a:r>
            <a:endParaRPr lang="en-GB" sz="2000" dirty="0"/>
          </a:p>
          <a:p>
            <a:pPr>
              <a:buFont typeface="Wingdings" pitchFamily="2" charset="2"/>
              <a:buChar char="ü"/>
            </a:pPr>
            <a:r>
              <a:rPr lang="en-GB" sz="2000" dirty="0"/>
              <a:t>CI validation of the files using </a:t>
            </a:r>
            <a:r>
              <a:rPr lang="en-GB" sz="2000" dirty="0" err="1"/>
              <a:t>Cirecle</a:t>
            </a:r>
            <a:r>
              <a:rPr lang="en-GB" sz="2000" dirty="0"/>
              <a:t>-CI for PRs. </a:t>
            </a:r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E28BD7B-4FC4-5F4C-B96A-127E61347671}"/>
              </a:ext>
            </a:extLst>
          </p:cNvPr>
          <p:cNvSpPr txBox="1">
            <a:spLocks/>
          </p:cNvSpPr>
          <p:nvPr/>
        </p:nvSpPr>
        <p:spPr>
          <a:xfrm>
            <a:off x="174811" y="5273469"/>
            <a:ext cx="6562166" cy="14962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i="1" dirty="0" err="1"/>
              <a:t>parse_sdrf</a:t>
            </a:r>
            <a:r>
              <a:rPr lang="en-GB" sz="1800" i="1" dirty="0"/>
              <a:t> validate-</a:t>
            </a:r>
            <a:r>
              <a:rPr lang="en-GB" sz="1800" i="1" dirty="0" err="1"/>
              <a:t>sdrf</a:t>
            </a:r>
            <a:r>
              <a:rPr lang="en-GB" sz="1800" i="1" dirty="0"/>
              <a:t> --</a:t>
            </a:r>
            <a:r>
              <a:rPr lang="en-GB" sz="1800" i="1" dirty="0" err="1"/>
              <a:t>sdrf_file</a:t>
            </a:r>
            <a:r>
              <a:rPr lang="en-GB" sz="1800" i="1" dirty="0"/>
              <a:t> {</a:t>
            </a:r>
            <a:r>
              <a:rPr lang="en-GB" sz="1800" i="1" dirty="0" err="1"/>
              <a:t>here_the_path_to_sdrf_file</a:t>
            </a:r>
            <a:r>
              <a:rPr lang="en-GB" sz="1800" i="1" dirty="0"/>
              <a:t>}</a:t>
            </a:r>
            <a:br>
              <a:rPr lang="en-GB" sz="1800" dirty="0"/>
            </a:br>
            <a:endParaRPr lang="en-GB" sz="1800" dirty="0">
              <a:highlight>
                <a:srgbClr val="C0C0C0"/>
              </a:highlight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655A1A2-46D2-5649-AF5D-9C5A3A4968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06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51"/>
    </mc:Choice>
    <mc:Fallback xmlns="">
      <p:transition spd="slow" advTm="88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C1A9CC8-CE80-C142-A2C2-AB0ECBB8F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1813" y="6357234"/>
            <a:ext cx="1055615" cy="324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C10315D-7EAA-6D44-B174-47F1BBE6D2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8701" y="6292247"/>
            <a:ext cx="1212287" cy="45397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167A559-B394-F94C-B14D-C570822CBC19}"/>
              </a:ext>
            </a:extLst>
          </p:cNvPr>
          <p:cNvSpPr txBox="1"/>
          <p:nvPr/>
        </p:nvSpPr>
        <p:spPr>
          <a:xfrm>
            <a:off x="6148283" y="5818822"/>
            <a:ext cx="1731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supported by: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C37D35-A581-7E4F-B614-CD5891B4A0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2292" y="6311902"/>
            <a:ext cx="553998" cy="36933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9A8ACCC-B261-D843-935E-8AD5FA55ED26}"/>
              </a:ext>
            </a:extLst>
          </p:cNvPr>
          <p:cNvSpPr/>
          <p:nvPr/>
        </p:nvSpPr>
        <p:spPr>
          <a:xfrm>
            <a:off x="468774" y="1490537"/>
            <a:ext cx="820645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- Pick a project for the PRIDE database (</a:t>
            </a:r>
            <a:r>
              <a:rPr lang="en-GB" dirty="0">
                <a:solidFill>
                  <a:srgbClr val="1155CC"/>
                </a:solidFill>
                <a:latin typeface="Arial" panose="020B0604020202020204" pitchFamily="34" charset="0"/>
                <a:hlinkClick r:id="rId7"/>
              </a:rPr>
              <a:t>https://www.ebi.ac.uk/pride/archive/</a:t>
            </a: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)</a:t>
            </a:r>
            <a:br>
              <a:rPr lang="en-GB" dirty="0"/>
            </a:br>
            <a:br>
              <a:rPr lang="en-GB" dirty="0"/>
            </a:b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- Create an issue in </a:t>
            </a:r>
            <a:r>
              <a:rPr lang="en-GB" dirty="0" err="1">
                <a:solidFill>
                  <a:srgbClr val="222222"/>
                </a:solidFill>
                <a:latin typeface="Arial" panose="020B0604020202020204" pitchFamily="34" charset="0"/>
              </a:rPr>
              <a:t>Github</a:t>
            </a: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 to let the community knows that you are annotating a project (</a:t>
            </a:r>
            <a:r>
              <a:rPr lang="en-GB" dirty="0">
                <a:solidFill>
                  <a:srgbClr val="1155CC"/>
                </a:solidFill>
                <a:latin typeface="Arial" panose="020B0604020202020204" pitchFamily="34" charset="0"/>
                <a:hlinkClick r:id="rId8"/>
              </a:rPr>
              <a:t>https://github.com/bigbio/proteomics-metadata-standard/issues</a:t>
            </a: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)</a:t>
            </a:r>
            <a:br>
              <a:rPr lang="en-GB" dirty="0"/>
            </a:br>
            <a:br>
              <a:rPr lang="en-GB" dirty="0"/>
            </a:b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- Annotate the project in your machine. Then you can provide the final SDRF doing a Pull Request to the main repo or upload the file annotated in your issue.</a:t>
            </a: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F87CA8A-E934-2A44-BE9B-DE87357BDF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56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511"/>
    </mc:Choice>
    <mc:Fallback xmlns="">
      <p:transition spd="slow" advTm="84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3673D-C342-FC4E-ADA7-472C14B38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149" y="103437"/>
            <a:ext cx="10168128" cy="854057"/>
          </a:xfrm>
        </p:spPr>
        <p:txBody>
          <a:bodyPr/>
          <a:lstStyle/>
          <a:p>
            <a:r>
              <a:rPr lang="en-US" dirty="0"/>
              <a:t>The Problem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3E1F9CC-E529-0D47-BB39-25DC345369DE}"/>
              </a:ext>
            </a:extLst>
          </p:cNvPr>
          <p:cNvGrpSpPr/>
          <p:nvPr/>
        </p:nvGrpSpPr>
        <p:grpSpPr>
          <a:xfrm>
            <a:off x="595745" y="1330037"/>
            <a:ext cx="8159988" cy="5507182"/>
            <a:chOff x="616527" y="833823"/>
            <a:chExt cx="8567112" cy="527834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D7E6122-467D-6C4D-B425-15C2DD96F9A6}"/>
                </a:ext>
              </a:extLst>
            </p:cNvPr>
            <p:cNvGrpSpPr/>
            <p:nvPr/>
          </p:nvGrpSpPr>
          <p:grpSpPr>
            <a:xfrm>
              <a:off x="616527" y="1011381"/>
              <a:ext cx="1593273" cy="1343891"/>
              <a:chOff x="616527" y="1011381"/>
              <a:chExt cx="1593273" cy="1343891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7A4C7915-17F6-214D-8903-59AEBF69D1CD}"/>
                  </a:ext>
                </a:extLst>
              </p:cNvPr>
              <p:cNvSpPr/>
              <p:nvPr/>
            </p:nvSpPr>
            <p:spPr>
              <a:xfrm>
                <a:off x="775854" y="1011381"/>
                <a:ext cx="1274618" cy="1343891"/>
              </a:xfrm>
              <a:prstGeom prst="rect">
                <a:avLst/>
              </a:prstGeom>
              <a:noFill/>
              <a:ln>
                <a:prstDash val="lg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870AA53-78E9-064C-979F-19921981142E}"/>
                  </a:ext>
                </a:extLst>
              </p:cNvPr>
              <p:cNvSpPr txBox="1"/>
              <p:nvPr/>
            </p:nvSpPr>
            <p:spPr>
              <a:xfrm>
                <a:off x="616527" y="1221662"/>
                <a:ext cx="15932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Dataset general description</a:t>
                </a:r>
              </a:p>
            </p:txBody>
          </p:sp>
        </p:grpSp>
        <p:sp>
          <p:nvSpPr>
            <p:cNvPr id="6" name="Multi-document 5">
              <a:extLst>
                <a:ext uri="{FF2B5EF4-FFF2-40B4-BE49-F238E27FC236}">
                  <a16:creationId xmlns:a16="http://schemas.microsoft.com/office/drawing/2014/main" id="{CAAE6704-AF52-984E-B12A-A91D6F958A44}"/>
                </a:ext>
              </a:extLst>
            </p:cNvPr>
            <p:cNvSpPr/>
            <p:nvPr/>
          </p:nvSpPr>
          <p:spPr>
            <a:xfrm>
              <a:off x="5400131" y="833823"/>
              <a:ext cx="1524000" cy="1717964"/>
            </a:xfrm>
            <a:prstGeom prst="flowChartMultidocument">
              <a:avLst/>
            </a:prstGeom>
            <a:solidFill>
              <a:schemeClr val="bg1"/>
            </a:solidFill>
            <a:ln>
              <a:prstDash val="lg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Data Files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41CC88-B79A-B943-84BC-3857BB52C187}"/>
                </a:ext>
              </a:extLst>
            </p:cNvPr>
            <p:cNvSpPr txBox="1"/>
            <p:nvPr/>
          </p:nvSpPr>
          <p:spPr>
            <a:xfrm>
              <a:off x="7055749" y="833823"/>
              <a:ext cx="2127890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Instrument files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Result files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Intermediate files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Plots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config files</a:t>
              </a:r>
            </a:p>
          </p:txBody>
        </p:sp>
        <p:pic>
          <p:nvPicPr>
            <p:cNvPr id="8" name="Picture 7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9E88E878-6A5D-4342-8717-7989C9E6B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09800" y="3572163"/>
              <a:ext cx="3098800" cy="2540000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F1E966E-B0DD-314C-B12F-7851C53B0B04}"/>
                </a:ext>
              </a:extLst>
            </p:cNvPr>
            <p:cNvGrpSpPr/>
            <p:nvPr/>
          </p:nvGrpSpPr>
          <p:grpSpPr>
            <a:xfrm>
              <a:off x="3082963" y="1011381"/>
              <a:ext cx="1593273" cy="1343891"/>
              <a:chOff x="616527" y="1011381"/>
              <a:chExt cx="1593273" cy="1343891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8B190E5-C951-4742-8BE2-B51C2995D127}"/>
                  </a:ext>
                </a:extLst>
              </p:cNvPr>
              <p:cNvSpPr/>
              <p:nvPr/>
            </p:nvSpPr>
            <p:spPr>
              <a:xfrm>
                <a:off x="775854" y="1011381"/>
                <a:ext cx="1274618" cy="1343891"/>
              </a:xfrm>
              <a:prstGeom prst="rect">
                <a:avLst/>
              </a:prstGeom>
              <a:noFill/>
              <a:ln w="28575">
                <a:solidFill>
                  <a:schemeClr val="accent3">
                    <a:lumMod val="50000"/>
                  </a:schemeClr>
                </a:solidFill>
                <a:prstDash val="lg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878C01F-ECDE-ED45-ABDA-A6C8C549C7CB}"/>
                  </a:ext>
                </a:extLst>
              </p:cNvPr>
              <p:cNvSpPr txBox="1"/>
              <p:nvPr/>
            </p:nvSpPr>
            <p:spPr>
              <a:xfrm>
                <a:off x="616527" y="1221662"/>
                <a:ext cx="15932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Sample </a:t>
                </a:r>
              </a:p>
              <a:p>
                <a:pPr algn="ctr"/>
                <a:r>
                  <a:rPr lang="en-US" dirty="0"/>
                  <a:t>To</a:t>
                </a:r>
              </a:p>
              <a:p>
                <a:pPr algn="ctr"/>
                <a:r>
                  <a:rPr lang="en-US" dirty="0"/>
                  <a:t>Data files</a:t>
                </a:r>
              </a:p>
            </p:txBody>
          </p:sp>
        </p:grp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7FB020F-522B-E84D-B069-146B366412F6}"/>
                </a:ext>
              </a:extLst>
            </p:cNvPr>
            <p:cNvCxnSpPr>
              <a:cxnSpLocks/>
              <a:stCxn id="14" idx="2"/>
            </p:cNvCxnSpPr>
            <p:nvPr/>
          </p:nvCxnSpPr>
          <p:spPr>
            <a:xfrm flipH="1">
              <a:off x="2050473" y="2355272"/>
              <a:ext cx="1829126" cy="1440873"/>
            </a:xfrm>
            <a:prstGeom prst="line">
              <a:avLst/>
            </a:prstGeom>
            <a:ln>
              <a:prstDash val="lg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581B827-002A-204D-AABC-C960447A7C64}"/>
                </a:ext>
              </a:extLst>
            </p:cNvPr>
            <p:cNvCxnSpPr>
              <a:cxnSpLocks/>
              <a:stCxn id="14" idx="2"/>
            </p:cNvCxnSpPr>
            <p:nvPr/>
          </p:nvCxnSpPr>
          <p:spPr>
            <a:xfrm>
              <a:off x="3879599" y="2355272"/>
              <a:ext cx="1829127" cy="1427171"/>
            </a:xfrm>
            <a:prstGeom prst="line">
              <a:avLst/>
            </a:prstGeom>
            <a:ln>
              <a:prstDash val="lg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803C8B45-A58A-AF4A-9F44-3CD38B0248C3}"/>
                </a:ext>
              </a:extLst>
            </p:cNvPr>
            <p:cNvCxnSpPr>
              <a:stCxn id="17" idx="3"/>
              <a:endCxn id="15" idx="1"/>
            </p:cNvCxnSpPr>
            <p:nvPr/>
          </p:nvCxnSpPr>
          <p:spPr>
            <a:xfrm>
              <a:off x="2209800" y="1683327"/>
              <a:ext cx="8731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6BA0131-0F48-5C40-9C61-CF9CC8F0A6C8}"/>
                </a:ext>
              </a:extLst>
            </p:cNvPr>
            <p:cNvCxnSpPr>
              <a:cxnSpLocks/>
              <a:stCxn id="15" idx="3"/>
              <a:endCxn id="6" idx="1"/>
            </p:cNvCxnSpPr>
            <p:nvPr/>
          </p:nvCxnSpPr>
          <p:spPr>
            <a:xfrm>
              <a:off x="4676236" y="1683327"/>
              <a:ext cx="723895" cy="947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6B6D662-7C28-6841-B1A4-DCBAC31F312C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354524" y="2917448"/>
            <a:ext cx="0" cy="568574"/>
          </a:xfrm>
          <a:prstGeom prst="line">
            <a:avLst/>
          </a:prstGeom>
          <a:ln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5D26C16-F5E3-6A46-A14A-E2A3FD88F042}"/>
              </a:ext>
            </a:extLst>
          </p:cNvPr>
          <p:cNvSpPr txBox="1"/>
          <p:nvPr/>
        </p:nvSpPr>
        <p:spPr>
          <a:xfrm>
            <a:off x="513273" y="3437531"/>
            <a:ext cx="1893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PX summary file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DDEEEE5B-A781-F048-89C0-73182D28CD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982"/>
    </mc:Choice>
    <mc:Fallback xmlns="">
      <p:transition spd="slow" advTm="165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4403A-9205-B145-8B48-16969C44A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 and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FC89C-CB7C-E74E-9386-18ABEDFA6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313" y="1581912"/>
            <a:ext cx="8776578" cy="3694176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Support sample to file relations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Easy to use by submitters (manual annotation) and software tools. 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Compatible with existing </a:t>
            </a:r>
            <a:r>
              <a:rPr lang="en-US" dirty="0" err="1"/>
              <a:t>ProteomeXchange</a:t>
            </a:r>
            <a:r>
              <a:rPr lang="en-US" dirty="0"/>
              <a:t> formats </a:t>
            </a:r>
            <a:r>
              <a:rPr lang="en-US" dirty="0" err="1"/>
              <a:t>submission.px</a:t>
            </a:r>
            <a:r>
              <a:rPr lang="en-US" dirty="0"/>
              <a:t>, mzTab, mzIdentML, </a:t>
            </a:r>
            <a:r>
              <a:rPr lang="en-US" dirty="0" err="1"/>
              <a:t>mzML</a:t>
            </a: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Ontology-based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4635052-DA6B-8142-ADD4-F3F64CD9DF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21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855"/>
    </mc:Choice>
    <mc:Fallback xmlns="">
      <p:transition spd="slow" advTm="63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SDRF from MAGE-TAB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B35F1AB-206D-0F46-8057-B0CA288D1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313" y="1581912"/>
            <a:ext cx="8776578" cy="3694176"/>
          </a:xfrm>
        </p:spPr>
        <p:txBody>
          <a:bodyPr>
            <a:noAutofit/>
          </a:bodyPr>
          <a:lstStyle/>
          <a:p>
            <a:pPr marL="409575" indent="-409575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Support sample to file relations</a:t>
            </a:r>
          </a:p>
          <a:p>
            <a:pPr marL="409575" indent="-409575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Easy to use by submitters (manual annotation) and software tools. </a:t>
            </a:r>
          </a:p>
          <a:p>
            <a:pPr marL="409575" indent="-409575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Compatible with existing </a:t>
            </a:r>
            <a:r>
              <a:rPr lang="en-US" sz="2000" dirty="0" err="1"/>
              <a:t>ProteomeXchange</a:t>
            </a:r>
            <a:r>
              <a:rPr lang="en-US" sz="2000" dirty="0"/>
              <a:t> formats </a:t>
            </a:r>
            <a:r>
              <a:rPr lang="en-US" sz="2000" dirty="0" err="1"/>
              <a:t>submission.px</a:t>
            </a:r>
            <a:r>
              <a:rPr lang="en-US" sz="2000" dirty="0"/>
              <a:t>, mzTab, mzIdentML, </a:t>
            </a:r>
            <a:r>
              <a:rPr lang="en-US" sz="2000" dirty="0" err="1"/>
              <a:t>mzML</a:t>
            </a:r>
            <a:endParaRPr lang="en-US" sz="2000" dirty="0"/>
          </a:p>
          <a:p>
            <a:pPr marL="409575" indent="-409575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Ontology-based</a:t>
            </a:r>
          </a:p>
          <a:p>
            <a:pPr marL="409575" indent="-409575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Well-known in the transcriptomics community allowing multi-omics studies in the future. </a:t>
            </a:r>
          </a:p>
          <a:p>
            <a:pPr marL="409575" indent="-409575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Existing tooling framework to validate and curate the files. </a:t>
            </a:r>
          </a:p>
          <a:p>
            <a:pPr marL="409575" indent="-409575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Ongoing work to represent more complex cases in like single cell RNA experiments (future of proteomics)</a:t>
            </a:r>
          </a:p>
          <a:p>
            <a:pPr marL="409575" indent="-409575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Tab-delimited format compatible with existing tools in Proteomics like </a:t>
            </a:r>
            <a:r>
              <a:rPr lang="en-US" sz="2000" dirty="0" err="1"/>
              <a:t>MsStats</a:t>
            </a:r>
            <a:r>
              <a:rPr lang="en-US" sz="2000" dirty="0"/>
              <a:t>. </a:t>
            </a:r>
          </a:p>
          <a:p>
            <a:pPr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endParaRPr lang="en-US" sz="2000" dirty="0"/>
          </a:p>
          <a:p>
            <a:pPr>
              <a:buFont typeface="Wingdings" pitchFamily="2" charset="2"/>
              <a:buChar char="ü"/>
            </a:pPr>
            <a:endParaRPr lang="en-US" sz="2000" dirty="0"/>
          </a:p>
          <a:p>
            <a:pPr>
              <a:buFont typeface="Wingdings" pitchFamily="2" charset="2"/>
              <a:buChar char="ü"/>
            </a:pPr>
            <a:endParaRPr lang="en-US" sz="20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A0B4710-2260-1B4B-B811-BDCE245333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0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998"/>
    </mc:Choice>
    <mc:Fallback xmlns="">
      <p:transition spd="slow" advTm="84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to Data format: SDRF 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A3E75C2-387A-4A43-8EDC-C3919A274F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847185"/>
              </p:ext>
            </p:extLst>
          </p:nvPr>
        </p:nvGraphicFramePr>
        <p:xfrm>
          <a:off x="145844" y="1995254"/>
          <a:ext cx="8782256" cy="1337565"/>
        </p:xfrm>
        <a:graphic>
          <a:graphicData uri="http://schemas.openxmlformats.org/drawingml/2006/table">
            <a:tbl>
              <a:tblPr firstRow="1" bandRow="1"/>
              <a:tblGrid>
                <a:gridCol w="761739">
                  <a:extLst>
                    <a:ext uri="{9D8B030D-6E8A-4147-A177-3AD203B41FA5}">
                      <a16:colId xmlns:a16="http://schemas.microsoft.com/office/drawing/2014/main" val="2522687694"/>
                    </a:ext>
                  </a:extLst>
                </a:gridCol>
                <a:gridCol w="1376754">
                  <a:extLst>
                    <a:ext uri="{9D8B030D-6E8A-4147-A177-3AD203B41FA5}">
                      <a16:colId xmlns:a16="http://schemas.microsoft.com/office/drawing/2014/main" val="140013746"/>
                    </a:ext>
                  </a:extLst>
                </a:gridCol>
                <a:gridCol w="1446290">
                  <a:extLst>
                    <a:ext uri="{9D8B030D-6E8A-4147-A177-3AD203B41FA5}">
                      <a16:colId xmlns:a16="http://schemas.microsoft.com/office/drawing/2014/main" val="1509501435"/>
                    </a:ext>
                  </a:extLst>
                </a:gridCol>
                <a:gridCol w="304224">
                  <a:extLst>
                    <a:ext uri="{9D8B030D-6E8A-4147-A177-3AD203B41FA5}">
                      <a16:colId xmlns:a16="http://schemas.microsoft.com/office/drawing/2014/main" val="3214207617"/>
                    </a:ext>
                  </a:extLst>
                </a:gridCol>
                <a:gridCol w="742361">
                  <a:extLst>
                    <a:ext uri="{9D8B030D-6E8A-4147-A177-3AD203B41FA5}">
                      <a16:colId xmlns:a16="http://schemas.microsoft.com/office/drawing/2014/main" val="3396500543"/>
                    </a:ext>
                  </a:extLst>
                </a:gridCol>
                <a:gridCol w="1195315">
                  <a:extLst>
                    <a:ext uri="{9D8B030D-6E8A-4147-A177-3AD203B41FA5}">
                      <a16:colId xmlns:a16="http://schemas.microsoft.com/office/drawing/2014/main" val="1609997497"/>
                    </a:ext>
                  </a:extLst>
                </a:gridCol>
                <a:gridCol w="1400834">
                  <a:extLst>
                    <a:ext uri="{9D8B030D-6E8A-4147-A177-3AD203B41FA5}">
                      <a16:colId xmlns:a16="http://schemas.microsoft.com/office/drawing/2014/main" val="3991175573"/>
                    </a:ext>
                  </a:extLst>
                </a:gridCol>
                <a:gridCol w="1554739">
                  <a:extLst>
                    <a:ext uri="{9D8B030D-6E8A-4147-A177-3AD203B41FA5}">
                      <a16:colId xmlns:a16="http://schemas.microsoft.com/office/drawing/2014/main" val="3922267556"/>
                    </a:ext>
                  </a:extLst>
                </a:gridCol>
              </a:tblGrid>
              <a:tr h="2934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source name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Characteristics</a:t>
                      </a:r>
                    </a:p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[organism]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Characteristics</a:t>
                      </a:r>
                    </a:p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[phenotype]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…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assay name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Comment</a:t>
                      </a:r>
                    </a:p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[label]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Comment</a:t>
                      </a:r>
                    </a:p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[data file]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factor value</a:t>
                      </a:r>
                    </a:p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[phenotype]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>
                        <a:lumMod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5029663"/>
                  </a:ext>
                </a:extLst>
              </a:tr>
              <a:tr h="2934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200" dirty="0"/>
                        <a:t>sample 1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1200" dirty="0"/>
                        <a:t>homo sapiens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1200" dirty="0"/>
                        <a:t>control 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endParaRPr lang="en-US" sz="1200" dirty="0"/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1200" dirty="0"/>
                        <a:t>Run 1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1200" dirty="0"/>
                        <a:t>label free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1200" dirty="0"/>
                        <a:t>Control_F1.raw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1200" dirty="0"/>
                        <a:t>control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403476"/>
                  </a:ext>
                </a:extLst>
              </a:tr>
              <a:tr h="2934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200" dirty="0"/>
                        <a:t>sample 2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homo sapiens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1200" dirty="0"/>
                        <a:t>primary tumor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endParaRPr lang="en-US" sz="1200"/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1200" dirty="0"/>
                        <a:t>Run 2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label free</a:t>
                      </a:r>
                    </a:p>
                  </a:txBody>
                  <a:tcPr anchor="ctr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Tumor_F1.raw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1200" dirty="0"/>
                        <a:t>primary tumor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3388367"/>
                  </a:ext>
                </a:extLst>
              </a:tr>
              <a:tr h="2934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1200" dirty="0"/>
                        <a:t>….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120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12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12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12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12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7823639"/>
                  </a:ext>
                </a:extLst>
              </a:tr>
            </a:tbl>
          </a:graphicData>
        </a:graphic>
      </p:graphicFrame>
      <p:sp>
        <p:nvSpPr>
          <p:cNvPr id="16" name="Left Brace 15">
            <a:extLst>
              <a:ext uri="{FF2B5EF4-FFF2-40B4-BE49-F238E27FC236}">
                <a16:creationId xmlns:a16="http://schemas.microsoft.com/office/drawing/2014/main" id="{C829E684-3B1D-8A4B-B4C6-12A2DD737F94}"/>
              </a:ext>
            </a:extLst>
          </p:cNvPr>
          <p:cNvSpPr/>
          <p:nvPr/>
        </p:nvSpPr>
        <p:spPr>
          <a:xfrm rot="5400000">
            <a:off x="2007660" y="-141805"/>
            <a:ext cx="165697" cy="3889331"/>
          </a:xfrm>
          <a:prstGeom prst="leftBrac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BD3CFF-70E0-3E4F-92F4-6CEDCC5CB3E9}"/>
              </a:ext>
            </a:extLst>
          </p:cNvPr>
          <p:cNvSpPr txBox="1"/>
          <p:nvPr/>
        </p:nvSpPr>
        <p:spPr>
          <a:xfrm>
            <a:off x="1296870" y="1316264"/>
            <a:ext cx="150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alibri"/>
              </a:rPr>
              <a:t>sample properties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0F22394E-4A6F-1844-B03D-A1F677EEA49E}"/>
              </a:ext>
            </a:extLst>
          </p:cNvPr>
          <p:cNvSpPr/>
          <p:nvPr/>
        </p:nvSpPr>
        <p:spPr>
          <a:xfrm rot="5400000">
            <a:off x="5604101" y="151087"/>
            <a:ext cx="165697" cy="3303551"/>
          </a:xfrm>
          <a:prstGeom prst="leftBrac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506406-C533-684C-8814-90CFAE1C3E78}"/>
              </a:ext>
            </a:extLst>
          </p:cNvPr>
          <p:cNvSpPr txBox="1"/>
          <p:nvPr/>
        </p:nvSpPr>
        <p:spPr>
          <a:xfrm>
            <a:off x="5089796" y="1316265"/>
            <a:ext cx="1718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alibri"/>
              </a:rPr>
              <a:t>data file properties</a:t>
            </a: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387A9249-A466-3B45-A67C-28293C4A2002}"/>
              </a:ext>
            </a:extLst>
          </p:cNvPr>
          <p:cNvSpPr/>
          <p:nvPr/>
        </p:nvSpPr>
        <p:spPr>
          <a:xfrm rot="5400000">
            <a:off x="8032102" y="1026637"/>
            <a:ext cx="165697" cy="1552448"/>
          </a:xfrm>
          <a:prstGeom prst="leftBrac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7A0A51-E9ED-8E4A-8F87-77EBD5AFB622}"/>
              </a:ext>
            </a:extLst>
          </p:cNvPr>
          <p:cNvSpPr txBox="1"/>
          <p:nvPr/>
        </p:nvSpPr>
        <p:spPr>
          <a:xfrm>
            <a:off x="7301803" y="1316264"/>
            <a:ext cx="15893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  <a:latin typeface="Calibri"/>
              </a:rPr>
              <a:t>study variables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96E983C3-2B09-044F-8319-798345FC5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16" y="4039880"/>
            <a:ext cx="8996714" cy="2502094"/>
          </a:xfrm>
        </p:spPr>
        <p:txBody>
          <a:bodyPr>
            <a:noAutofit/>
          </a:bodyPr>
          <a:lstStyle/>
          <a:p>
            <a:pPr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1800" u="sng" dirty="0"/>
              <a:t>Sample properties</a:t>
            </a:r>
            <a:r>
              <a:rPr lang="en-US" sz="1800" dirty="0"/>
              <a:t>: Attributes related for the sample (tissue, disease, etc.). The sample properties are annotated with the prefix</a:t>
            </a:r>
            <a:r>
              <a:rPr lang="en-US" sz="1800" b="1" dirty="0"/>
              <a:t> characteristics</a:t>
            </a:r>
            <a:r>
              <a:rPr lang="en-US" sz="1800" i="1" dirty="0"/>
              <a:t>. </a:t>
            </a:r>
            <a:r>
              <a:rPr lang="en-US" sz="1800" b="1" dirty="0"/>
              <a:t> </a:t>
            </a:r>
          </a:p>
          <a:p>
            <a:pPr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800" dirty="0"/>
              <a:t> </a:t>
            </a:r>
            <a:r>
              <a:rPr lang="en-US" sz="1800" u="sng" dirty="0"/>
              <a:t>Data file properties</a:t>
            </a:r>
            <a:r>
              <a:rPr lang="en-US" sz="1800" dirty="0"/>
              <a:t>: Attributes for the assay / data file / msrun (fraction identifier, label, etc.). The data file properties are annotated with the prefix </a:t>
            </a:r>
            <a:r>
              <a:rPr lang="en-US" sz="1800" b="1" dirty="0"/>
              <a:t>comment</a:t>
            </a:r>
            <a:r>
              <a:rPr lang="en-US" sz="1800" i="1" dirty="0"/>
              <a:t>. </a:t>
            </a:r>
          </a:p>
          <a:p>
            <a:pPr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800" u="sng" dirty="0"/>
              <a:t>Study variable</a:t>
            </a:r>
            <a:r>
              <a:rPr lang="en-US" sz="1800" dirty="0"/>
              <a:t>: Variables under study that should be present in the sample characteristics. The study variables are annotated with the prefix </a:t>
            </a:r>
            <a:r>
              <a:rPr lang="en-US" sz="1800" b="1" dirty="0"/>
              <a:t>factor value</a:t>
            </a:r>
            <a:r>
              <a:rPr lang="en-US" sz="1800" dirty="0"/>
              <a:t>  </a:t>
            </a:r>
            <a:r>
              <a:rPr lang="en-US" sz="1800" i="1" dirty="0"/>
              <a:t> 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r>
              <a:rPr lang="en-GB" sz="1800" dirty="0">
                <a:hlinkClick r:id="rId4"/>
              </a:rPr>
              <a:t>https://github.com/bigbio/proteomics-metadata-standard/</a:t>
            </a:r>
            <a:endParaRPr lang="en-US" sz="1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2FFF9AC-A6A3-8C49-8C35-B105FCB9FC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01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928"/>
    </mc:Choice>
    <mc:Fallback xmlns="">
      <p:transition spd="slow" advTm="105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SDRF: experimental Design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1201E44-029A-FE4A-AB84-90A269A952A1}"/>
              </a:ext>
            </a:extLst>
          </p:cNvPr>
          <p:cNvGrpSpPr/>
          <p:nvPr/>
        </p:nvGrpSpPr>
        <p:grpSpPr>
          <a:xfrm>
            <a:off x="3477013" y="1659101"/>
            <a:ext cx="5510565" cy="5028370"/>
            <a:chOff x="2462382" y="1787237"/>
            <a:chExt cx="5627426" cy="502837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D282BA6-4E1C-5D4D-A66D-25A8992685B8}"/>
                </a:ext>
              </a:extLst>
            </p:cNvPr>
            <p:cNvSpPr/>
            <p:nvPr/>
          </p:nvSpPr>
          <p:spPr>
            <a:xfrm>
              <a:off x="2462382" y="1787237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Sample 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B05762E-56FE-DB42-BB0F-D1AF41E67215}"/>
                </a:ext>
              </a:extLst>
            </p:cNvPr>
            <p:cNvSpPr/>
            <p:nvPr/>
          </p:nvSpPr>
          <p:spPr>
            <a:xfrm>
              <a:off x="2462382" y="2549237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Sample 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3656584-8F3F-FD41-AF26-CAB1148331E8}"/>
                </a:ext>
              </a:extLst>
            </p:cNvPr>
            <p:cNvSpPr/>
            <p:nvPr/>
          </p:nvSpPr>
          <p:spPr>
            <a:xfrm>
              <a:off x="2462382" y="3895130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Sample n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19C598-6633-A846-A9AB-48334C7888FD}"/>
                </a:ext>
              </a:extLst>
            </p:cNvPr>
            <p:cNvSpPr txBox="1"/>
            <p:nvPr/>
          </p:nvSpPr>
          <p:spPr>
            <a:xfrm>
              <a:off x="3150880" y="2925772"/>
              <a:ext cx="24397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</a:t>
              </a:r>
            </a:p>
            <a:p>
              <a:r>
                <a:rPr lang="en-US" dirty="0"/>
                <a:t>.</a:t>
              </a:r>
            </a:p>
            <a:p>
              <a:r>
                <a:rPr lang="en-US" dirty="0"/>
                <a:t>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C0D02B0-3611-3A42-8DBE-6A011D84FD88}"/>
                </a:ext>
              </a:extLst>
            </p:cNvPr>
            <p:cNvSpPr/>
            <p:nvPr/>
          </p:nvSpPr>
          <p:spPr>
            <a:xfrm>
              <a:off x="6468826" y="1787237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Msrun 1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6E78EAB-59DA-DD47-823D-0B04E4576901}"/>
                </a:ext>
              </a:extLst>
            </p:cNvPr>
            <p:cNvSpPr/>
            <p:nvPr/>
          </p:nvSpPr>
          <p:spPr>
            <a:xfrm>
              <a:off x="6468826" y="2549237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Msrun 2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BC7166B-E76F-EE4F-8238-972F8462BC54}"/>
                </a:ext>
              </a:extLst>
            </p:cNvPr>
            <p:cNvSpPr/>
            <p:nvPr/>
          </p:nvSpPr>
          <p:spPr>
            <a:xfrm>
              <a:off x="6468826" y="3895130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Msrun m</a:t>
              </a:r>
            </a:p>
          </p:txBody>
        </p:sp>
        <p:cxnSp>
          <p:nvCxnSpPr>
            <p:cNvPr id="9" name="Elbow Connector 8">
              <a:extLst>
                <a:ext uri="{FF2B5EF4-FFF2-40B4-BE49-F238E27FC236}">
                  <a16:creationId xmlns:a16="http://schemas.microsoft.com/office/drawing/2014/main" id="{01D2E599-1EC8-B84C-89CA-0319755258AC}"/>
                </a:ext>
              </a:extLst>
            </p:cNvPr>
            <p:cNvCxnSpPr>
              <a:cxnSpLocks/>
              <a:stCxn id="14" idx="3"/>
              <a:endCxn id="25" idx="1"/>
            </p:cNvCxnSpPr>
            <p:nvPr/>
          </p:nvCxnSpPr>
          <p:spPr>
            <a:xfrm>
              <a:off x="4083364" y="2791692"/>
              <a:ext cx="238546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2BF835C-1234-FF4C-9D96-C16302BA0E31}"/>
                </a:ext>
              </a:extLst>
            </p:cNvPr>
            <p:cNvCxnSpPr>
              <a:cxnSpLocks/>
            </p:cNvCxnSpPr>
            <p:nvPr/>
          </p:nvCxnSpPr>
          <p:spPr>
            <a:xfrm>
              <a:off x="5287004" y="2791691"/>
              <a:ext cx="0" cy="19881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5217DB3-2AC9-7E47-A87F-5D39BC3D29AC}"/>
                </a:ext>
              </a:extLst>
            </p:cNvPr>
            <p:cNvSpPr txBox="1"/>
            <p:nvPr/>
          </p:nvSpPr>
          <p:spPr>
            <a:xfrm>
              <a:off x="2894867" y="4784282"/>
              <a:ext cx="5091105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label: Type of labeling: Label free sample, TMT16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fraction identifier: identifier of the fraction 1, 2..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technical replicate (optional): identifier of the technical replicate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3BDAD2A-0A92-954A-B6B6-A28C9689C70F}"/>
              </a:ext>
            </a:extLst>
          </p:cNvPr>
          <p:cNvCxnSpPr>
            <a:cxnSpLocks/>
            <a:stCxn id="5" idx="1"/>
            <a:endCxn id="14" idx="1"/>
          </p:cNvCxnSpPr>
          <p:nvPr/>
        </p:nvCxnSpPr>
        <p:spPr>
          <a:xfrm rot="10800000" flipV="1">
            <a:off x="3477013" y="1901556"/>
            <a:ext cx="12700" cy="762000"/>
          </a:xfrm>
          <a:prstGeom prst="bentConnector3">
            <a:avLst>
              <a:gd name="adj1" fmla="val 180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8B696DA-D2EB-CA40-8FA2-127DB73440E0}"/>
              </a:ext>
            </a:extLst>
          </p:cNvPr>
          <p:cNvSpPr txBox="1"/>
          <p:nvPr/>
        </p:nvSpPr>
        <p:spPr>
          <a:xfrm>
            <a:off x="70029" y="1659101"/>
            <a:ext cx="30698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Biological replicates should be annotated with the sample sample identifier and characteristics. biological replicate can be use as optional column.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01F7226-CB3F-FB4D-816C-0CA0EC5278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51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565"/>
    </mc:Choice>
    <mc:Fallback xmlns="">
      <p:transition spd="slow" advTm="89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SDRF: Column and values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6118772-E9E6-9346-8FAA-BC516ADFF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43" y="1654269"/>
            <a:ext cx="8996714" cy="4732676"/>
          </a:xfrm>
        </p:spPr>
        <p:txBody>
          <a:bodyPr>
            <a:noAutofit/>
          </a:bodyPr>
          <a:lstStyle/>
          <a:p>
            <a:pPr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1800" u="sng" dirty="0"/>
              <a:t>Column name</a:t>
            </a:r>
            <a:r>
              <a:rPr lang="en-US" sz="1800" dirty="0"/>
              <a:t>: The column name </a:t>
            </a:r>
            <a:r>
              <a:rPr lang="en-US" sz="1800" b="1" dirty="0"/>
              <a:t>MUST</a:t>
            </a:r>
            <a:r>
              <a:rPr lang="en-US" sz="1800" dirty="0"/>
              <a:t> be an existing CvTerm name. Examples: </a:t>
            </a:r>
          </a:p>
          <a:p>
            <a:pPr lvl="1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1400" dirty="0"/>
              <a:t>characteristics[disease] -&gt; </a:t>
            </a:r>
            <a:r>
              <a:rPr lang="en-US" sz="1400" dirty="0">
                <a:hlinkClick r:id="rId4"/>
              </a:rPr>
              <a:t>http://www.ebi.ac.uk/efo/EFO_0000408</a:t>
            </a:r>
            <a:endParaRPr lang="en-US" sz="1400" dirty="0"/>
          </a:p>
          <a:p>
            <a:pPr lvl="1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1400" dirty="0"/>
              <a:t>characteristics[compound] -&gt; </a:t>
            </a:r>
            <a:r>
              <a:rPr lang="en-US" sz="1400" dirty="0">
                <a:hlinkClick r:id="rId5"/>
              </a:rPr>
              <a:t>http://purl.obolibrary.org/obo/NCIT_C43366</a:t>
            </a:r>
            <a:endParaRPr lang="en-US" sz="1400" dirty="0"/>
          </a:p>
          <a:p>
            <a:pPr marL="0" indent="0">
              <a:buClr>
                <a:schemeClr val="accent4">
                  <a:lumMod val="75000"/>
                </a:schemeClr>
              </a:buClr>
              <a:buNone/>
            </a:pPr>
            <a:r>
              <a:rPr lang="en-US" sz="1800" dirty="0"/>
              <a:t> </a:t>
            </a:r>
          </a:p>
          <a:p>
            <a:pPr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800" u="sng" dirty="0"/>
              <a:t>Values</a:t>
            </a:r>
            <a:r>
              <a:rPr lang="en-US" sz="1800" dirty="0"/>
              <a:t>: The values of each column + sample can be: </a:t>
            </a:r>
          </a:p>
          <a:p>
            <a:pPr lvl="1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400" dirty="0"/>
              <a:t>free text: Name corresponding to OLS term. For example: </a:t>
            </a:r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/>
              <a:t>Homo sapiens </a:t>
            </a:r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/>
              <a:t>HCC1576 </a:t>
            </a:r>
          </a:p>
          <a:p>
            <a:pPr lvl="1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400" dirty="0"/>
              <a:t>CvTerm URI: the URI of the corresponding CVTerm. </a:t>
            </a:r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/>
              <a:t> </a:t>
            </a:r>
            <a:r>
              <a:rPr lang="en-US" sz="1000" dirty="0">
                <a:hlinkClick r:id="rId6"/>
              </a:rPr>
              <a:t>http://purl.obolibrary.org/obo/NCBITaxon_9606</a:t>
            </a:r>
            <a:endParaRPr lang="en-US" sz="1000" dirty="0"/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>
                <a:hlinkClick r:id="rId7"/>
              </a:rPr>
              <a:t>http://www.ebi.ac.uk/efo/EFO_0006429</a:t>
            </a:r>
            <a:r>
              <a:rPr lang="en-US" sz="1000" dirty="0"/>
              <a:t> </a:t>
            </a:r>
          </a:p>
          <a:p>
            <a:pPr lvl="1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400" dirty="0"/>
              <a:t>Complex key-value pairs:  Some values CAN be represented by key-value pairs combinations. For example post-translational modifications or Enzymes:</a:t>
            </a:r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/>
              <a:t>NT=</a:t>
            </a:r>
            <a:r>
              <a:rPr lang="en-US" sz="1000" dirty="0" err="1"/>
              <a:t>Glu→pyro-Glu</a:t>
            </a:r>
            <a:r>
              <a:rPr lang="en-US" sz="1000" dirty="0"/>
              <a:t>; MT=fixed; PP=Anywhere; AC=Unimod:27; TA=E</a:t>
            </a:r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/>
              <a:t>NT=Trypsin; AC=MS:1001251</a:t>
            </a:r>
          </a:p>
          <a:p>
            <a:pPr>
              <a:buFont typeface="Wingdings" pitchFamily="2" charset="2"/>
              <a:buChar char="ü"/>
            </a:pPr>
            <a:endParaRPr lang="en-US" sz="1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C95EE81-478B-B741-9F82-2F5F79CEC5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227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231"/>
    </mc:Choice>
    <mc:Fallback xmlns="">
      <p:transition spd="slow" advTm="123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SDRF: Key-value pairs values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D665877-03B6-A548-A09D-5862C16077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80045"/>
              </p:ext>
            </p:extLst>
          </p:nvPr>
        </p:nvGraphicFramePr>
        <p:xfrm>
          <a:off x="110259" y="1505911"/>
          <a:ext cx="8923482" cy="301752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3270827">
                  <a:extLst>
                    <a:ext uri="{9D8B030D-6E8A-4147-A177-3AD203B41FA5}">
                      <a16:colId xmlns:a16="http://schemas.microsoft.com/office/drawing/2014/main" val="1756623455"/>
                    </a:ext>
                  </a:extLst>
                </a:gridCol>
                <a:gridCol w="928255">
                  <a:extLst>
                    <a:ext uri="{9D8B030D-6E8A-4147-A177-3AD203B41FA5}">
                      <a16:colId xmlns:a16="http://schemas.microsoft.com/office/drawing/2014/main" val="3180724393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39295800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94090209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Property</a:t>
                      </a:r>
                      <a:endParaRPr lang="en-GB" sz="1600" b="1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Key</a:t>
                      </a:r>
                      <a:endParaRPr lang="en-GB" sz="1600" b="1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Example</a:t>
                      </a:r>
                      <a:endParaRPr lang="en-GB" sz="1600" b="1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Mandatory(✅)/Optional()</a:t>
                      </a:r>
                      <a:endParaRPr lang="en-GB" sz="1600" b="1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22605909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Name of the modification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NT</a:t>
                      </a:r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NT=Acetylation</a:t>
                      </a:r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✅</a:t>
                      </a:r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extLst>
                  <a:ext uri="{0D108BD9-81ED-4DB2-BD59-A6C34878D82A}">
                    <a16:rowId xmlns:a16="http://schemas.microsoft.com/office/drawing/2014/main" val="193817875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Database Accession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AC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AC=UNIMOD:1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1774657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Chemical Formula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CF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CF=H(2)C(2)O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811532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Modification type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MT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MT=Fixed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892140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Position of the modification in the polypeptide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PP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PP=Any N-term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✅</a:t>
                      </a:r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extLst>
                  <a:ext uri="{0D108BD9-81ED-4DB2-BD59-A6C34878D82A}">
                    <a16:rowId xmlns:a16="http://schemas.microsoft.com/office/drawing/2014/main" val="12143551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Target Amino acid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TA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TA=S,T,Y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✅</a:t>
                      </a:r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extLst>
                  <a:ext uri="{0D108BD9-81ED-4DB2-BD59-A6C34878D82A}">
                    <a16:rowId xmlns:a16="http://schemas.microsoft.com/office/drawing/2014/main" val="67789564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Monoisotopic mass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MM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MM=42.010565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7600803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ACC7D614-CE40-A545-BDE7-749C0FAA8723}"/>
              </a:ext>
            </a:extLst>
          </p:cNvPr>
          <p:cNvSpPr/>
          <p:nvPr/>
        </p:nvSpPr>
        <p:spPr>
          <a:xfrm>
            <a:off x="-484909" y="4754615"/>
            <a:ext cx="92548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>
              <a:buClr>
                <a:schemeClr val="accent4">
                  <a:lumMod val="75000"/>
                </a:schemeClr>
              </a:buClr>
            </a:pPr>
            <a:r>
              <a:rPr lang="en-US" sz="2000" dirty="0"/>
              <a:t>NM=</a:t>
            </a:r>
            <a:r>
              <a:rPr lang="en-US" sz="2000" dirty="0" err="1"/>
              <a:t>Glu→pyro-Glu</a:t>
            </a:r>
            <a:r>
              <a:rPr lang="en-US" sz="2000" dirty="0"/>
              <a:t>; MT=fixed; PP=Anywhere; AC=Unimod:27; TA=E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459DC11-98FF-EE4F-BF3F-65555F6711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0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69"/>
    </mc:Choice>
    <mc:Fallback xmlns="">
      <p:transition spd="slow" advTm="13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SDRF examples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9237AC-9E31-D345-854E-7F702C62829F}"/>
              </a:ext>
            </a:extLst>
          </p:cNvPr>
          <p:cNvSpPr/>
          <p:nvPr/>
        </p:nvSpPr>
        <p:spPr>
          <a:xfrm>
            <a:off x="222762" y="6171456"/>
            <a:ext cx="86198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https://github.com/bigbio/proteomics-metadata-standard/tree/master/annotated-projects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1F7120A-3E42-BB4E-AEB6-37B870F1CA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026166"/>
              </p:ext>
            </p:extLst>
          </p:nvPr>
        </p:nvGraphicFramePr>
        <p:xfrm>
          <a:off x="333793" y="1166128"/>
          <a:ext cx="8548153" cy="3046034"/>
        </p:xfrm>
        <a:graphic>
          <a:graphicData uri="http://schemas.openxmlformats.org/drawingml/2006/table">
            <a:tbl>
              <a:tblPr/>
              <a:tblGrid>
                <a:gridCol w="346150">
                  <a:extLst>
                    <a:ext uri="{9D8B030D-6E8A-4147-A177-3AD203B41FA5}">
                      <a16:colId xmlns:a16="http://schemas.microsoft.com/office/drawing/2014/main" val="248668618"/>
                    </a:ext>
                  </a:extLst>
                </a:gridCol>
                <a:gridCol w="813100">
                  <a:extLst>
                    <a:ext uri="{9D8B030D-6E8A-4147-A177-3AD203B41FA5}">
                      <a16:colId xmlns:a16="http://schemas.microsoft.com/office/drawing/2014/main" val="977407091"/>
                    </a:ext>
                  </a:extLst>
                </a:gridCol>
                <a:gridCol w="592931">
                  <a:extLst>
                    <a:ext uri="{9D8B030D-6E8A-4147-A177-3AD203B41FA5}">
                      <a16:colId xmlns:a16="http://schemas.microsoft.com/office/drawing/2014/main" val="1032606006"/>
                    </a:ext>
                  </a:extLst>
                </a:gridCol>
                <a:gridCol w="621506">
                  <a:extLst>
                    <a:ext uri="{9D8B030D-6E8A-4147-A177-3AD203B41FA5}">
                      <a16:colId xmlns:a16="http://schemas.microsoft.com/office/drawing/2014/main" val="1649061222"/>
                    </a:ext>
                  </a:extLst>
                </a:gridCol>
                <a:gridCol w="692944">
                  <a:extLst>
                    <a:ext uri="{9D8B030D-6E8A-4147-A177-3AD203B41FA5}">
                      <a16:colId xmlns:a16="http://schemas.microsoft.com/office/drawing/2014/main" val="238715343"/>
                    </a:ext>
                  </a:extLst>
                </a:gridCol>
                <a:gridCol w="714375">
                  <a:extLst>
                    <a:ext uri="{9D8B030D-6E8A-4147-A177-3AD203B41FA5}">
                      <a16:colId xmlns:a16="http://schemas.microsoft.com/office/drawing/2014/main" val="2014319500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874817126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192746195"/>
                    </a:ext>
                  </a:extLst>
                </a:gridCol>
                <a:gridCol w="357187">
                  <a:extLst>
                    <a:ext uri="{9D8B030D-6E8A-4147-A177-3AD203B41FA5}">
                      <a16:colId xmlns:a16="http://schemas.microsoft.com/office/drawing/2014/main" val="2074734859"/>
                    </a:ext>
                  </a:extLst>
                </a:gridCol>
                <a:gridCol w="485775">
                  <a:extLst>
                    <a:ext uri="{9D8B030D-6E8A-4147-A177-3AD203B41FA5}">
                      <a16:colId xmlns:a16="http://schemas.microsoft.com/office/drawing/2014/main" val="53972601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379832497"/>
                    </a:ext>
                  </a:extLst>
                </a:gridCol>
                <a:gridCol w="690916">
                  <a:extLst>
                    <a:ext uri="{9D8B030D-6E8A-4147-A177-3AD203B41FA5}">
                      <a16:colId xmlns:a16="http://schemas.microsoft.com/office/drawing/2014/main" val="3585251276"/>
                    </a:ext>
                  </a:extLst>
                </a:gridCol>
                <a:gridCol w="761531">
                  <a:extLst>
                    <a:ext uri="{9D8B030D-6E8A-4147-A177-3AD203B41FA5}">
                      <a16:colId xmlns:a16="http://schemas.microsoft.com/office/drawing/2014/main" val="3594489445"/>
                    </a:ext>
                  </a:extLst>
                </a:gridCol>
              </a:tblGrid>
              <a:tr h="203237"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source name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characteristics[organism]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characteristics[sex]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characteristics[age]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characteristics[disease]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characteristics[cell line]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characteristics[infect]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characteristics[time]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assay name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comment[label]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comment[data file]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comment[fraction identifier]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comment[technical replicate]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8546436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TMT127N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5228866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3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6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TMT127C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0622088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4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10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TMT128N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819908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5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24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TMT128C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2347314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6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Severe acute respiratory syndrome coronavirus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TMT129N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8903304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7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Severe acute respiratory syndrome coronavirus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6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TMT129C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7186735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8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Severe acute respiratory syndrome coronavirus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10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TMT130N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591557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9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Severe acute respiratory syndrome coronavirus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24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TMT130C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5495726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bridge mixed pool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TMT131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20200219_KKL_SARS_CoV2_pool1_F2.raw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3879782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TMT127N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20200219_KKL_SARS_CoV2_pool1_F2.raw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8613724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3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6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TMT127C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20200219_KKL_SARS_CoV2_pool1_F2.raw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1651965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4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10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TMT128N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20200219_KKL_SARS_CoV2_pool1_F2.raw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884176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5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24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TMT128C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20200219_KKL_SARS_CoV2_pool1_F2.raw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1778388"/>
                  </a:ext>
                </a:extLst>
              </a:tr>
            </a:tbl>
          </a:graphicData>
        </a:graphic>
      </p:graphicFrame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84D465-DC8F-B648-80A7-07003EC92E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5171" y="4241943"/>
            <a:ext cx="3360935" cy="254606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DD8C9EC-8E95-4B41-8A48-EE14D0101442}"/>
              </a:ext>
            </a:extLst>
          </p:cNvPr>
          <p:cNvCxnSpPr>
            <a:cxnSpLocks/>
          </p:cNvCxnSpPr>
          <p:nvPr/>
        </p:nvCxnSpPr>
        <p:spPr>
          <a:xfrm>
            <a:off x="1021556" y="1328737"/>
            <a:ext cx="4750594" cy="3201676"/>
          </a:xfrm>
          <a:prstGeom prst="bentConnector3">
            <a:avLst>
              <a:gd name="adj1" fmla="val -18271"/>
            </a:avLst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9">
            <a:extLst>
              <a:ext uri="{FF2B5EF4-FFF2-40B4-BE49-F238E27FC236}">
                <a16:creationId xmlns:a16="http://schemas.microsoft.com/office/drawing/2014/main" id="{CBE44A83-3253-4643-90DC-12CA4F9C67D0}"/>
              </a:ext>
            </a:extLst>
          </p:cNvPr>
          <p:cNvCxnSpPr>
            <a:cxnSpLocks/>
          </p:cNvCxnSpPr>
          <p:nvPr/>
        </p:nvCxnSpPr>
        <p:spPr>
          <a:xfrm>
            <a:off x="800100" y="3622296"/>
            <a:ext cx="5164931" cy="2318309"/>
          </a:xfrm>
          <a:prstGeom prst="bentConnector3">
            <a:avLst>
              <a:gd name="adj1" fmla="val -207"/>
            </a:avLst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81B0A21-BF1D-CC40-BFAB-389CA7E99B85}"/>
              </a:ext>
            </a:extLst>
          </p:cNvPr>
          <p:cNvSpPr txBox="1"/>
          <p:nvPr/>
        </p:nvSpPr>
        <p:spPr>
          <a:xfrm>
            <a:off x="1915580" y="4206447"/>
            <a:ext cx="1671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Column name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3D1D18-E981-0548-B5CD-BD9B6BB15195}"/>
              </a:ext>
            </a:extLst>
          </p:cNvPr>
          <p:cNvSpPr txBox="1"/>
          <p:nvPr/>
        </p:nvSpPr>
        <p:spPr>
          <a:xfrm>
            <a:off x="1846651" y="5507206"/>
            <a:ext cx="1739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Column values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8B5D8E1-49E2-C24B-9A33-2327E4B4CC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68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89"/>
    </mc:Choice>
    <mc:Fallback xmlns="">
      <p:transition spd="slow" advTm="43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nalogousFromRegularSeedLeftStep">
      <a:dk1>
        <a:srgbClr val="000000"/>
      </a:dk1>
      <a:lt1>
        <a:srgbClr val="FFFFFF"/>
      </a:lt1>
      <a:dk2>
        <a:srgbClr val="244131"/>
      </a:dk2>
      <a:lt2>
        <a:srgbClr val="EDE9E8"/>
      </a:lt2>
      <a:accent1>
        <a:srgbClr val="37ABD9"/>
      </a:accent1>
      <a:accent2>
        <a:srgbClr val="21B4A1"/>
      </a:accent2>
      <a:accent3>
        <a:srgbClr val="2FB96D"/>
      </a:accent3>
      <a:accent4>
        <a:srgbClr val="22B928"/>
      </a:accent4>
      <a:accent5>
        <a:srgbClr val="61B42D"/>
      </a:accent5>
      <a:accent6>
        <a:srgbClr val="91AE20"/>
      </a:accent6>
      <a:hlink>
        <a:srgbClr val="C4704E"/>
      </a:hlink>
      <a:folHlink>
        <a:srgbClr val="848484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Brush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3E2"/>
      </a:lt2>
      <a:accent1>
        <a:srgbClr val="7FA8AE"/>
      </a:accent1>
      <a:accent2>
        <a:srgbClr val="7F9ABA"/>
      </a:accent2>
      <a:accent3>
        <a:srgbClr val="9698C6"/>
      </a:accent3>
      <a:accent4>
        <a:srgbClr val="957FBA"/>
      </a:accent4>
      <a:accent5>
        <a:srgbClr val="BB94C5"/>
      </a:accent5>
      <a:accent6>
        <a:srgbClr val="BA7FAE"/>
      </a:accent6>
      <a:hlink>
        <a:srgbClr val="AE7269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5912</TotalTime>
  <Words>1505</Words>
  <Application>Microsoft Macintosh PowerPoint</Application>
  <PresentationFormat>On-screen Show (4:3)</PresentationFormat>
  <Paragraphs>397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Avenir Next LT Pro</vt:lpstr>
      <vt:lpstr>Calibri</vt:lpstr>
      <vt:lpstr>Century Gothic</vt:lpstr>
      <vt:lpstr>Elephant</vt:lpstr>
      <vt:lpstr>Helvetica</vt:lpstr>
      <vt:lpstr>Wingdings</vt:lpstr>
      <vt:lpstr>AccentBoxVTI</vt:lpstr>
      <vt:lpstr>BrushVTI</vt:lpstr>
      <vt:lpstr>Proteomics  Sample Metadata  Experimental Design</vt:lpstr>
      <vt:lpstr>The Problem</vt:lpstr>
      <vt:lpstr>Use cases and requirements</vt:lpstr>
      <vt:lpstr>Why SDRF from MAGE-TAB</vt:lpstr>
      <vt:lpstr>Sample to Data format: SDRF </vt:lpstr>
      <vt:lpstr>SDRF: experimental Design</vt:lpstr>
      <vt:lpstr>SDRF: Column and values</vt:lpstr>
      <vt:lpstr>SDRF: Key-value pairs values</vt:lpstr>
      <vt:lpstr>SDRF examples</vt:lpstr>
      <vt:lpstr>SDRF: Sample templates</vt:lpstr>
      <vt:lpstr>PRIDE implementation</vt:lpstr>
      <vt:lpstr>Community-oriented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 careful with food</dc:title>
  <dc:creator>Yasset Perez Riverol</dc:creator>
  <cp:lastModifiedBy>Yasset Perez</cp:lastModifiedBy>
  <cp:revision>27</cp:revision>
  <dcterms:created xsi:type="dcterms:W3CDTF">2020-03-17T14:05:19Z</dcterms:created>
  <dcterms:modified xsi:type="dcterms:W3CDTF">2023-05-13T17:27:51Z</dcterms:modified>
</cp:coreProperties>
</file>